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4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FF4"/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80" d="100"/>
          <a:sy n="80" d="100"/>
        </p:scale>
        <p:origin x="90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12/2/2021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12/2/2021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CB25320-D71D-4770-B23D-763008B8DC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9DEFE23-6FD0-4AA6-A24A-92E7E11D1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8BD77E0-C34F-4C33-94F5-7429F7B91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3E75-7CB1-4A84-A2CE-BF15E3923F23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GB" dirty="0"/>
              <a:t>ENA TS 35-1 Part 3 Issue 7 2021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2 December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US" sz="2400" dirty="0"/>
              <a:t>TS 35-1 Part 3</a:t>
            </a:r>
            <a:r>
              <a:rPr sz="2400" dirty="0"/>
              <a:t> Issue </a:t>
            </a:r>
            <a:r>
              <a:rPr lang="en-US" sz="2400" dirty="0"/>
              <a:t>7</a:t>
            </a:r>
            <a:r>
              <a:rPr sz="2400" dirty="0"/>
              <a:t>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3764" y="1062232"/>
            <a:ext cx="9238061" cy="748923"/>
          </a:xfrm>
          <a:ln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Distribution Transformers</a:t>
            </a:r>
          </a:p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Part 3 Ground mounted transformers—close-coupled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10618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This Specification applies to transformers in the range 50 kVA to 2 000 kVA for continuous service at 50 Hz, for highest voltage for equipment 7.2 kV, 12 kV, and 24 kV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Part 3 of the specification includes requirements for close-coupled, ground mounted transformers</a:t>
            </a:r>
            <a:endParaRPr lang="en-GB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3589818"/>
            <a:ext cx="3889375" cy="21698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200" dirty="0">
                <a:solidFill>
                  <a:srgbClr val="1F538D"/>
                </a:solidFill>
              </a:rPr>
              <a:t>Applies to single-phase and three-phase, two-winding, liquid-immersed, naturally cooled transformers suitable in all respects for indoor or outdoor service connected by oil/air bushings, oil/oil bushings or bushings into cable boxes or separable connectors.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en-US" sz="1200" dirty="0">
              <a:solidFill>
                <a:srgbClr val="1F538D"/>
              </a:solidFill>
            </a:endParaRP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200" dirty="0">
                <a:solidFill>
                  <a:srgbClr val="1F538D"/>
                </a:solidFill>
              </a:rPr>
              <a:t>Presents the requirements which must be satisfied for ground-mounted transformers that are designed for mounting of close-coupled switchgear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731806"/>
            <a:ext cx="4032250" cy="84369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1st issued: not known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Last revision Issue 6 in 2014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35-1 Part 3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484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Normative references and bibliography documents have been updated to reflect current issue status.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Options for terminations on opposite sides have been removed as this is not a standard layout for transformers with close-coupled switchgear.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Option for cable box on cover has been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Details of earthing bar in cable boxes has been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Options for cable box on cover or shrouded terminations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With increasing numbers of voltage-regulating distribution transformers being connected to the system, a new clause for on-load </a:t>
            </a:r>
            <a:r>
              <a:rPr lang="en-US" altLang="en-US" sz="1900" dirty="0" err="1">
                <a:latin typeface="+mn-lt"/>
              </a:rPr>
              <a:t>tapchanger</a:t>
            </a:r>
            <a:r>
              <a:rPr lang="en-US" altLang="en-US" sz="1900" dirty="0">
                <a:latin typeface="+mn-lt"/>
              </a:rPr>
              <a:t> has been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New clause for control methods and interface with Network Management System added, as part of requirements for on-load </a:t>
            </a:r>
            <a:r>
              <a:rPr lang="en-US" altLang="en-US" sz="1900" dirty="0" err="1">
                <a:latin typeface="+mn-lt"/>
              </a:rPr>
              <a:t>tapchangers</a:t>
            </a:r>
            <a:r>
              <a:rPr lang="en-US" altLang="en-US" sz="1900" dirty="0">
                <a:latin typeface="+mn-lt"/>
              </a:rPr>
              <a:t>.</a:t>
            </a:r>
          </a:p>
          <a:p>
            <a:pPr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altLang="en-US" sz="1800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24314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Normative references updated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Option for cable boxes on opposite sides removed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Option for cable boxes on cover added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Requirements for on-load </a:t>
            </a:r>
            <a:r>
              <a:rPr lang="en-GB" altLang="en-US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tapchangers</a:t>
            </a: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 included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1856582"/>
            <a:ext cx="2952750" cy="369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35-1 Part 3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36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Companies should review their purchase specifications for transformers in the range 16 kVA to 2 000 kVA for continuous service at 50 Hz, for highest voltage for equipment 7.2 kV, 12 kV, 24 kV and 36 kV against the revised TS 35-1 and  update, as necessary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0A030-5C7C-4171-851F-6916CE9D5CA3}"/>
              </a:ext>
            </a:extLst>
          </p:cNvPr>
          <p:cNvSpPr/>
          <p:nvPr/>
        </p:nvSpPr>
        <p:spPr>
          <a:xfrm>
            <a:off x="2028031" y="3224804"/>
            <a:ext cx="813593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00598E"/>
                </a:solidFill>
                <a:cs typeface="Times New Roman" panose="02020603050405020304" pitchFamily="18" charset="0"/>
              </a:rPr>
              <a:t>The changes made to TS 35-1 Part 3 enhance the design requirements for distribution transformers designed for use with close-coupled switchgear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ENA TS 35-1 Part 3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065787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noFill/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CB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CB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Option for on-load </a:t>
                      </a:r>
                      <a:r>
                        <a:rPr lang="en-US" sz="110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tapchanger</a:t>
                      </a: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will enhance the network performance with embedded generation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CB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unchanged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Minor</a:t>
                      </a:r>
                    </a:p>
                  </a:txBody>
                  <a:tcPr marL="46758" marR="4675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document is outdated with respect to some standards and innovation and could damage the reputation of ENA Member companies if not updated.</a:t>
                      </a:r>
                    </a:p>
                  </a:txBody>
                  <a:tcPr marL="46758" marR="4675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>
            <a:extLst>
              <a:ext uri="{FF2B5EF4-FFF2-40B4-BE49-F238E27FC236}">
                <a16:creationId xmlns:a16="http://schemas.microsoft.com/office/drawing/2014/main" id="{3A81895E-C190-402E-B89C-DD518F1C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31" y="1393697"/>
            <a:ext cx="1003889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TS 35-1 Part 3 Issue 7 2021</a:t>
            </a:r>
            <a:r>
              <a:rPr lang="en-GB" altLang="en-US" sz="1900" dirty="0">
                <a:latin typeface="+mn-lt"/>
              </a:rPr>
              <a:t>is a medium revision of Issue 6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Member Companies to review their relevant documentation and operating procedures for the procurement, approval, use, storage, transport, and inspection of distribution transformers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DFE5129-6F34-4A36-B819-5D76E5C450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525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35-1 Part 3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462C5-A605-426F-9F2C-1C198511F91A}"/>
              </a:ext>
            </a:extLst>
          </p:cNvPr>
          <p:cNvSpPr/>
          <p:nvPr/>
        </p:nvSpPr>
        <p:spPr>
          <a:xfrm>
            <a:off x="2927648" y="4287030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073FB1-5B2F-4EB5-A544-A76696150D3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0</TotalTime>
  <Words>570</Words>
  <Application>Microsoft Office PowerPoint</Application>
  <PresentationFormat>Widescreen</PresentationFormat>
  <Paragraphs>74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System Font Regular</vt:lpstr>
      <vt:lpstr>Office Theme</vt:lpstr>
      <vt:lpstr>Energy Networks Association</vt:lpstr>
      <vt:lpstr>ENA TS 35-1 Part 3 Issue 7 2021 Revision Summary</vt:lpstr>
      <vt:lpstr>ENA TS 35-1 Part 3 Issue 7 2021 Revision Summary</vt:lpstr>
      <vt:lpstr>ENA TS 35-1 Part 3 Issue 7 2021 Revision Summary</vt:lpstr>
      <vt:lpstr>ENA TS 35-1 Part 3 Issue 7 2021 Revision Summary</vt:lpstr>
      <vt:lpstr>ENA TS 35-1 Part 3 Issue 7 2021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Elizabeth Mackenzie</cp:lastModifiedBy>
  <cp:revision>6</cp:revision>
  <dcterms:created xsi:type="dcterms:W3CDTF">2021-02-25T16:00:29Z</dcterms:created>
  <dcterms:modified xsi:type="dcterms:W3CDTF">2021-12-02T16:12:57Z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